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2" r:id="rId2"/>
    <p:sldId id="256" r:id="rId3"/>
    <p:sldId id="257" r:id="rId4"/>
    <p:sldId id="272" r:id="rId5"/>
    <p:sldId id="287" r:id="rId6"/>
    <p:sldId id="288" r:id="rId7"/>
    <p:sldId id="289" r:id="rId8"/>
    <p:sldId id="294" r:id="rId9"/>
    <p:sldId id="299" r:id="rId10"/>
    <p:sldId id="297" r:id="rId11"/>
    <p:sldId id="298" r:id="rId12"/>
    <p:sldId id="308" r:id="rId13"/>
    <p:sldId id="307" r:id="rId14"/>
    <p:sldId id="31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FF00"/>
    <a:srgbClr val="D12023"/>
    <a:srgbClr val="D7181E"/>
    <a:srgbClr val="FFCCCC"/>
    <a:srgbClr val="FFFF99"/>
    <a:srgbClr val="B3CEE5"/>
    <a:srgbClr val="CCFF99"/>
    <a:srgbClr val="FFCC99"/>
    <a:srgbClr val="F3A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 showGuides="1">
      <p:cViewPr>
        <p:scale>
          <a:sx n="87" d="100"/>
          <a:sy n="87" d="100"/>
        </p:scale>
        <p:origin x="-1446" y="-96"/>
      </p:cViewPr>
      <p:guideLst>
        <p:guide orient="horz" pos="3838"/>
        <p:guide pos="224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 /><Relationship Id="rId3" Type="http://schemas.openxmlformats.org/officeDocument/2006/relationships/image" Target="../media/image14.png" /><Relationship Id="rId7" Type="http://schemas.openxmlformats.org/officeDocument/2006/relationships/image" Target="../media/image18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2.pn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00894" y="4069633"/>
            <a:ext cx="8625386" cy="200622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67557" y="2944992"/>
            <a:ext cx="4708478" cy="77792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826" y="-195943"/>
            <a:ext cx="8543499" cy="420351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  <a:t>Профилактическое мероприятие 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  <a:t>«Весенние каникулы»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77422" y="4362229"/>
            <a:ext cx="9266830" cy="25230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indent="-216000" algn="ctr">
              <a:buNone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«ОСНОВЫ БЕЗОПАСНОГО ПОВЕДЕНИЯ НА ДОРОГЕ»</a:t>
            </a:r>
          </a:p>
        </p:txBody>
      </p:sp>
      <p:pic>
        <p:nvPicPr>
          <p:cNvPr id="1028" name="Picture 4" descr="C:\Users\Андрей\Pictures\ЧЕРНОВИКИ\Логотип ГИБДД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2019" y="524778"/>
            <a:ext cx="2080473" cy="2632387"/>
          </a:xfrm>
          <a:prstGeom prst="rect">
            <a:avLst/>
          </a:prstGeom>
          <a:noFill/>
        </p:spPr>
      </p:pic>
      <p:pic>
        <p:nvPicPr>
          <p:cNvPr id="1030" name="Picture 6" descr="C:\Users\Андрей\Pictures\ЧЕРНОВИКИ\УМВД Севастопол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604" y="249504"/>
            <a:ext cx="1924334" cy="3062772"/>
          </a:xfrm>
          <a:prstGeom prst="rect">
            <a:avLst/>
          </a:prstGeom>
          <a:noFill/>
        </p:spPr>
      </p:pic>
      <p:pic>
        <p:nvPicPr>
          <p:cNvPr id="1026" name="Picture 2" descr="C:\Users\K1\Pictures\Favorites\Desktop\Пост для Инстаграма к 8 марта с рисунком цветов на красном фоне.jpg"/>
          <p:cNvPicPr>
            <a:picLocks noChangeAspect="1" noChangeArrowheads="1"/>
          </p:cNvPicPr>
          <p:nvPr/>
        </p:nvPicPr>
        <p:blipFill>
          <a:blip r:embed="rId4" cstate="print"/>
          <a:srcRect b="12353"/>
          <a:stretch>
            <a:fillRect/>
          </a:stretch>
        </p:blipFill>
        <p:spPr bwMode="auto">
          <a:xfrm>
            <a:off x="3023060" y="87085"/>
            <a:ext cx="3191870" cy="2748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88992" y="163803"/>
            <a:ext cx="8715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ВЕЛОСИПЕДИСТАМ ЗАПРЕЩАЕТСЯ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8993" y="591273"/>
            <a:ext cx="8704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24.8. Велосипедистам и водителям мопедов запрещается: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управлять велосипедом, мопедом, не держась за руль хотя </a:t>
            </a:r>
            <a:b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 одной рукой;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перевозить груз, который выступает более чем на 0,5 м по длине или ширине за габариты, или груз, мешающий управлению;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перевозить пассажиров, если это не предусмотрено конструкцией транспортного средства;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перевозить детей до 7 лет при отсутствии специально оборудованных для них мест;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поворачивать налево или разворачиваться на дорогах с трамвайным движением и на дорогах, имеющих более одной полосы для движения в данном направлении (кроме случаев, </a:t>
            </a:r>
            <a:b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когда из правой полосы разрешен поворот налево, и за исключением дорог, находящихся в велосипедных зонах);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пересекать дорогу по пешеходным переходам.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8992" y="5148943"/>
            <a:ext cx="8639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24.9. Запрещается буксировка велосипедов и мопедов, а также буксировка велосипедами и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мопедами, кроме буксировки прицепа, предназначенного для эксплуатации с велосипедом или мопедом.</a:t>
            </a:r>
          </a:p>
        </p:txBody>
      </p:sp>
    </p:spTree>
    <p:extLst>
      <p:ext uri="{BB962C8B-B14F-4D97-AF65-F5344CB8AC3E}">
        <p14:creationId xmlns:p14="http://schemas.microsoft.com/office/powerpoint/2010/main" val="14081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6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33794" y="250371"/>
            <a:ext cx="687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«Кодекс Российской Федерации </a:t>
            </a:r>
            <a:b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об административных правонарушениях» </a:t>
            </a:r>
            <a:b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 30 декабря 2001 года № 195-ФЗ</a:t>
            </a:r>
          </a:p>
          <a:p>
            <a:pPr lvl="0">
              <a:defRPr/>
            </a:pPr>
            <a:endParaRPr lang="ru-RU" sz="2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Статья 2.3. Возраст, по достижении которого наступает административная ответственность</a:t>
            </a:r>
            <a:endParaRPr lang="en-US" sz="2400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>
              <a:defRPr/>
            </a:pPr>
            <a:endParaRPr lang="en-US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>
              <a:defRPr/>
            </a:pPr>
            <a:endParaRPr lang="en-US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>
              <a:defRPr/>
            </a:pPr>
            <a:endParaRPr lang="en-US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>
              <a:defRPr/>
            </a:pPr>
            <a:endParaRPr lang="ru-RU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2" y="655477"/>
            <a:ext cx="1573803" cy="242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86895" y="3231439"/>
            <a:ext cx="878293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п. 1. Административной ответственности подлежит лицо, достигшее к моменту совершения административного правонарушения возраста шестнадцати лет.</a:t>
            </a:r>
          </a:p>
          <a:p>
            <a:pPr lvl="0" algn="just">
              <a:defRPr/>
            </a:pPr>
            <a:endParaRPr lang="ru-RU" sz="2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>
              <a:defRPr/>
            </a:pP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несовершеннолетним, совершившим административное правонарушение, применяются виды административного </a:t>
            </a:r>
            <a:b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наказания в виде:</a:t>
            </a:r>
          </a:p>
          <a:p>
            <a:pPr marL="630238" lvl="0" indent="-285750" algn="just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предупреждения;</a:t>
            </a:r>
          </a:p>
          <a:p>
            <a:pPr marL="630238" lvl="0" indent="-285750" algn="just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административного штрафа.</a:t>
            </a:r>
            <a:endParaRPr lang="en-US" sz="2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30238" lvl="0" indent="-285750">
              <a:buFont typeface="Wingdings" panose="05000000000000000000" pitchFamily="2" charset="2"/>
              <a:buChar char="ü"/>
              <a:defRPr/>
            </a:pPr>
            <a:endParaRPr lang="en-US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30238" lvl="0" indent="-285750">
              <a:defRPr/>
            </a:pP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88991" y="163803"/>
            <a:ext cx="8780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ШТРАФЫ ДЛЯ ПЕШЕХОДОВ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34033" y="1264041"/>
            <a:ext cx="69357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8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Статья 12.29. Нарушение Правил дорожного движения пешеходом или иным лицом, участвующим в процессе дорожного движения</a:t>
            </a:r>
            <a:endParaRPr lang="en-US" sz="2800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>
              <a:defRPr/>
            </a:pPr>
            <a:endParaRPr lang="ru-RU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0" y="655477"/>
            <a:ext cx="1573803" cy="242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02739" y="3164498"/>
            <a:ext cx="84929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п. 1.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Нарушение пешеходом или пассажиром транспортного средства Правил дорожного движения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влечет предупреждение или наложение административного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штрафа в размере 500 рублей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2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88991" y="163803"/>
            <a:ext cx="87590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  <a:t>ШТРАФЫ ДЛЯ ВЕЛОСИПЕДИСТОВ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34033" y="1264041"/>
            <a:ext cx="692491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8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Статья 12.29. Нарушение Правил дорожного движения пешеходом или иным лицом, участвующим в процессе дорожного движения</a:t>
            </a:r>
            <a:endParaRPr lang="en-US" sz="2800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>
              <a:defRPr/>
            </a:pPr>
            <a:endParaRPr lang="en-US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>
              <a:defRPr/>
            </a:pPr>
            <a:endParaRPr lang="en-US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>
              <a:defRPr/>
            </a:pPr>
            <a:endParaRPr lang="ru-RU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0" y="655477"/>
            <a:ext cx="1573803" cy="242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02739" y="3164498"/>
            <a:ext cx="85908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п. 2.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Нарушение Правил дорожного движения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лицом, управляющим велосипедом, либо возчиком или другим лицом, непосредственно участвующим в процессе дорожного движения (за исключением лиц, указанных в части 1 настоящей статьи, а также водителя транспортного средства), — влечет наложение административного </a:t>
            </a:r>
            <a:b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штрафа в размере 800 рублей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2740" y="4912994"/>
            <a:ext cx="86235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п. 3.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Нарушение Правил дорожного движения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лицами, указанными в части 2 настоящей статьи, совершенное </a:t>
            </a:r>
            <a:b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состоянии опьянения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— влечет наложение административного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штрафа в размере от 1000 до 1500 рублей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392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1_ФОТО по годам\2019\06_18 Фото BMW\4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C7F9-9688-49FB-A9E1-C00276B9C17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Picture 4" descr="F:\6_ИСХОДНИКИ\ЛОГО\Лого ГИБДД_Белый 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9874" y="1352657"/>
            <a:ext cx="1189383" cy="1351329"/>
          </a:xfrm>
          <a:prstGeom prst="rect">
            <a:avLst/>
          </a:prstGeom>
          <a:noFill/>
        </p:spPr>
      </p:pic>
      <p:pic>
        <p:nvPicPr>
          <p:cNvPr id="1033" name="Picture 9" descr="F:\6_ИСХОДНИКИ\ЛОГО\Инста в слайд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329" y="6144405"/>
            <a:ext cx="1934282" cy="469138"/>
          </a:xfrm>
          <a:prstGeom prst="rect">
            <a:avLst/>
          </a:prstGeom>
          <a:noFill/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13038" y="306013"/>
            <a:ext cx="8526162" cy="1248467"/>
          </a:xfrm>
          <a:solidFill>
            <a:srgbClr val="8EB4E3">
              <a:alpha val="50196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00FF"/>
                </a:solidFill>
                <a:latin typeface="Candara" pitchFamily="34" charset="0"/>
                <a:cs typeface="Times New Roman" panose="02020603050405020304" pitchFamily="18" charset="0"/>
              </a:rPr>
              <a:t>ПОЛИЦИЯ г. СЕВАСТОПОЛЯ  ЖЕЛАЕТ ВАМ </a:t>
            </a:r>
            <a:endParaRPr lang="en-US" b="1" dirty="0">
              <a:solidFill>
                <a:srgbClr val="0000FF"/>
              </a:solidFill>
              <a:latin typeface="Candara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Candara" pitchFamily="34" charset="0"/>
                <a:cs typeface="Times New Roman" panose="02020603050405020304" pitchFamily="18" charset="0"/>
              </a:rPr>
              <a:t>БЕЗОПАСНЫХ ДОРОГ!</a:t>
            </a:r>
          </a:p>
        </p:txBody>
      </p:sp>
      <p:pic>
        <p:nvPicPr>
          <p:cNvPr id="7172" name="Picture 4" descr="C:\Users\djako\OneDrive\Изображения\logo ЮИД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0886" y="1442448"/>
            <a:ext cx="1216171" cy="1182218"/>
          </a:xfrm>
          <a:prstGeom prst="rect">
            <a:avLst/>
          </a:prstGeom>
          <a:noFill/>
        </p:spPr>
      </p:pic>
      <p:pic>
        <p:nvPicPr>
          <p:cNvPr id="1026" name="Picture 2" descr="F:\6_ИСХОДНИКИ\ЛОГО\ВК в слайды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5203" y="6173327"/>
            <a:ext cx="1936868" cy="469765"/>
          </a:xfrm>
          <a:prstGeom prst="rect">
            <a:avLst/>
          </a:prstGeom>
          <a:noFill/>
        </p:spPr>
      </p:pic>
      <p:pic>
        <p:nvPicPr>
          <p:cNvPr id="1027" name="Picture 3" descr="F:\6_ИСХОДНИКИ\ЛОГО\ГИБДД в слайд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0109" y="6153464"/>
            <a:ext cx="1926522" cy="467256"/>
          </a:xfrm>
          <a:prstGeom prst="rect">
            <a:avLst/>
          </a:prstGeom>
          <a:noFill/>
        </p:spPr>
      </p:pic>
      <p:pic>
        <p:nvPicPr>
          <p:cNvPr id="2" name="Picture 2" descr="C:\Users\K1\Pictures\Favorites\Desktop\Пост для Инстаграма к 8 марта с рисунком цветов на красном фоне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845" y="1432834"/>
            <a:ext cx="2257423" cy="2257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99458" y="1741714"/>
            <a:ext cx="7064828" cy="29173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446306" y="598686"/>
            <a:ext cx="8414657" cy="5192485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5BA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Aharoni" pitchFamily="2" charset="-79"/>
              </a:rPr>
              <a:t>ПОДРОСТОК – </a:t>
            </a:r>
            <a:b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5BA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Aharoni" pitchFamily="2" charset="-79"/>
              </a:rPr>
            </a:b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5BA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Aharoni" pitchFamily="2" charset="-79"/>
              </a:rPr>
              <a:t>ПРАВА, ОБЯЗАННОСТИ </a:t>
            </a:r>
            <a:b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5BA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Aharoni" pitchFamily="2" charset="-79"/>
              </a:rPr>
            </a:b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5BA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Aharoni" pitchFamily="2" charset="-79"/>
              </a:rPr>
              <a:t>И ОТВЕТСТВЕННОСТЬ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5BAA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58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5" y="3047874"/>
            <a:ext cx="1624191" cy="2450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Прямоугольник 9"/>
          <p:cNvSpPr/>
          <p:nvPr/>
        </p:nvSpPr>
        <p:spPr>
          <a:xfrm>
            <a:off x="122338" y="266569"/>
            <a:ext cx="46891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Участники дорожного движения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имеют права и обязанности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, это создает условия для обеспечения </a:t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их безопасности. </a:t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За соблюдением правил дорожного движения установлен государственный надзор и контроль.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2"/>
          <a:stretch/>
        </p:blipFill>
        <p:spPr>
          <a:xfrm>
            <a:off x="5120305" y="400097"/>
            <a:ext cx="3694963" cy="2122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63919" y="2851892"/>
            <a:ext cx="66800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Эту функцию выполняет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Госавтоинспекция МВД России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. Также законодательно закреплена ответственность участников дорожного движения за нарушения ПДД (административная, уголовная). Надо давать себе отчет, что </a:t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ответственность несут все </a:t>
            </a:r>
            <a:b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участники дорожного движения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: пешеходы, водители, пассажиры – физические лица, а также </a:t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юридические и должностные лица.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5" y="3978372"/>
            <a:ext cx="1603202" cy="24656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894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4"/>
          <a:stretch/>
        </p:blipFill>
        <p:spPr>
          <a:xfrm>
            <a:off x="6564086" y="3268387"/>
            <a:ext cx="2416628" cy="3409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98407" y="183409"/>
            <a:ext cx="87714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 1940 года в каждом городе нашей страны были свои правила дорожного движения. В 1940 году были утверждены первые </a:t>
            </a:r>
            <a:r>
              <a:rPr lang="ru-RU" sz="2200" dirty="0">
                <a:solidFill>
                  <a:srgbClr val="005BAA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типовые правила дорожного движения</a:t>
            </a:r>
            <a:r>
              <a:rPr lang="ru-RU" sz="2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на основе которых создавались правила </a:t>
            </a:r>
            <a:br>
              <a:rPr lang="ru-RU" sz="2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 местах. </a:t>
            </a:r>
            <a:endParaRPr lang="en-US" sz="22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endParaRPr lang="ru-RU" sz="20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8407" y="3341915"/>
            <a:ext cx="610442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Современные правила дорожного движения приняты Постановлением Правительства Российской Федерации от 23 октября 1993 года № 1090 претерпевают постоянные изменения, оправданные изменениями в дорожно-транспортной среде.</a:t>
            </a:r>
            <a:endParaRPr lang="en-US" sz="24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endParaRPr lang="en-US" sz="24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endParaRPr lang="en-US" sz="20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endParaRPr lang="ru-RU" sz="20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8406" y="1814625"/>
            <a:ext cx="89455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Единые для всей страны правила были введены </a:t>
            </a:r>
            <a:br>
              <a:rPr lang="ru-RU" sz="2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1961 году</a:t>
            </a:r>
            <a:r>
              <a:rPr lang="ru-RU" sz="2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На основании </a:t>
            </a:r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Женевской международной Конвенции</a:t>
            </a:r>
            <a:r>
              <a:rPr lang="ru-RU" sz="2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</a:t>
            </a:r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ru-RU" sz="2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принятой 8 ноября 1968 года, в правила дорожного движения внесены изменения и дополнения.</a:t>
            </a:r>
            <a:endParaRPr lang="en-US" sz="22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endParaRPr lang="ru-RU" sz="20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752482" y="2634047"/>
            <a:ext cx="8195574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Подойдя к пешеходному переходу остановись на краю тротуара с правой стороны, не наступая на бордюр (</a:t>
            </a:r>
            <a:r>
              <a:rPr lang="ru-RU" altLang="zh-CN" sz="17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поребрик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).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88991" y="163802"/>
            <a:ext cx="87699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БЕЗОПАСНОГО ПЕРЕХОДА ПРОЕЗЖЕЙ ЧАСТИ ПО РЕГУЛИРУЕМОМУ ПЕШЕХОДНОМУ ПЕРЕХОДУ</a:t>
            </a:r>
            <a:endParaRPr lang="en-US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>
              <a:defRPr/>
            </a:pP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07202" y="2892629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752482" y="3541651"/>
            <a:ext cx="8086717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Дождись разрешающего сигнала пешеходного светофора или разрешающего жеста регулировщика.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94044" y="3671046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755283" y="4187645"/>
            <a:ext cx="7985945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Посмотри налево, направо и ещё раз налево, убедись, что транспортные средства стоят и пропускают пешеходов.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307202" y="4315421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752482" y="4897523"/>
            <a:ext cx="8021403" cy="3539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Переходи проезжую часть, придерживаясь правой стороны перехода.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310201" y="5025299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755284" y="5543762"/>
            <a:ext cx="8094802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Переходи проезжую часть быстрым шагом, </a:t>
            </a:r>
            <a:b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но не бегом!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305284" y="5671538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25688" y="1066800"/>
            <a:ext cx="867882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Дорожные знаки «Пешеходный переход»  , установленные </a:t>
            </a:r>
            <a:b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 обеих сторон пешеходного перехода, предписывают пешеходу именно в этом месте осуществлять переход проезжей части дороги.</a:t>
            </a:r>
            <a:endParaRPr lang="en-US" sz="20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just"/>
            <a:endParaRPr lang="en-US" sz="20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endParaRPr lang="en-US" sz="17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endParaRPr lang="ru-RU" sz="17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53" y="700495"/>
            <a:ext cx="67056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807857" y="2273237"/>
            <a:ext cx="7857171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Подойдя к пешеходному переходу остановись на краю тротуара с правой стороны, не наступая на бордюр (</a:t>
            </a:r>
            <a:r>
              <a:rPr lang="ru-RU" altLang="zh-CN" sz="17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поребрик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).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88992" y="163803"/>
            <a:ext cx="8715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БЕЗОПАСНОГО ПЕРЕХОДА ПРОЕЗЖЕЙ ЧАСТИ ПО НЕРЕГУЛИРУЕМОМУ ПЕШЕХОДНОМУ ПЕРЕХОДУ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39860" y="2525616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807859" y="3179172"/>
            <a:ext cx="8063997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Посмотри налево и направо и определи: какая это дорога − с двусторонним или  односторонним движением.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339860" y="3249000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811920" y="3824471"/>
            <a:ext cx="7798679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Посмотри налево и убедись, что транспортные средства остановились или находятся на безопасном расстоянии.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339860" y="3958142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812950" y="4470269"/>
            <a:ext cx="7830306" cy="8771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Если дорога с двусторонним движением, посмотри направо и убедись, что справа транспортные средства также остановились или находятся </a:t>
            </a:r>
            <a:b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безопасном расстоянии.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339860" y="4859655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807859" y="5638788"/>
            <a:ext cx="7889826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Еще раз посмотри налево, окончательно убедись </a:t>
            </a:r>
            <a:b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безопасности перехода.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339860" y="5687303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70030" y="1313594"/>
            <a:ext cx="850588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Дорожные знаки «Пешеходный переход»              , установленные </a:t>
            </a:r>
            <a:b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 обеих сторон пешеходного перехода, предписывают пешеходу именно в этом месте осуществлять переход проезжей части дороги.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986" y="974318"/>
            <a:ext cx="670560" cy="670560"/>
          </a:xfrm>
          <a:prstGeom prst="rect">
            <a:avLst/>
          </a:prstGeom>
        </p:spPr>
      </p:pic>
      <p:sp>
        <p:nvSpPr>
          <p:cNvPr id="31" name="TextBox 11"/>
          <p:cNvSpPr txBox="1">
            <a:spLocks noChangeArrowheads="1"/>
          </p:cNvSpPr>
          <p:nvPr/>
        </p:nvSpPr>
        <p:spPr bwMode="auto">
          <a:xfrm flipH="1">
            <a:off x="786227" y="6290515"/>
            <a:ext cx="7911458" cy="3539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Переходи проезжую часть быстрым шагом, но не бегом!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341027" y="6287175"/>
            <a:ext cx="360000" cy="360000"/>
            <a:chOff x="330926" y="1227909"/>
            <a:chExt cx="360000" cy="360000"/>
          </a:xfrm>
        </p:grpSpPr>
        <p:sp>
          <p:nvSpPr>
            <p:cNvPr id="33" name="Овал 3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</p:spTree>
    <p:extLst>
      <p:ext uri="{BB962C8B-B14F-4D97-AF65-F5344CB8AC3E}">
        <p14:creationId xmlns:p14="http://schemas.microsoft.com/office/powerpoint/2010/main" val="379535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86" y="2934806"/>
            <a:ext cx="4855028" cy="2677027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188991" y="163803"/>
            <a:ext cx="86937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БЕЗОПАСНОГО ПЕРЕХОДА ПРОЕЗЖЕЙ ЧАСТИ ПО ПЕШЕХОДНОМУ ПЕРЕХОДУ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08928" y="896364"/>
            <a:ext cx="86955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процессе перехода необходимо наблюдать за транспортными средствами слева, а на другой половине дороги − справа. При одностороннем движении наблюдать </a:t>
            </a:r>
            <a:b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за транспортными средствами со стороны их движения. </a:t>
            </a:r>
            <a:b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Идти по переходу под прямым углом к тротуару, </a:t>
            </a:r>
            <a:b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а не наискосок. При вынужденной остановке на середине проезжей части дороги с двухсторонним движением не делать шагов ни вперед, ни назад!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08928" y="3414842"/>
            <a:ext cx="3840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Переход проезжей части дороги кажется вполне простым действием, однако статистика ДТП с участием пешеходов говорит об обратном:</a:t>
            </a:r>
            <a:endParaRPr lang="en-US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endParaRPr lang="ru-RU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8927" y="5537688"/>
            <a:ext cx="8652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как водители, так и пешеходы допускают </a:t>
            </a:r>
            <a:b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многочисленные ошибки, которые становятся </a:t>
            </a:r>
            <a:b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причинами трагических дорожно-транспортных происшествий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529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9" grpId="0"/>
      <p:bldP spid="3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40" y="2330047"/>
            <a:ext cx="817983" cy="81798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26825" y="1101774"/>
            <a:ext cx="75906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24.1. Движение велосипедистов в возрасте старше </a:t>
            </a:r>
            <a:b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  <a:t>14 лет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должно осуществляться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 велосипедной,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велопешеходной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дорожкам или полосе для велосипедистов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defRPr/>
            </a:pPr>
            <a:endParaRPr lang="ru-R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2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en-US" sz="2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знать</a:t>
            </a:r>
            <a:r>
              <a:rPr lang="ru-RU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Данный пункт устанавливает обязанность велосипедистам старше 14 лет двигаться по специально выделенному участку дороги при его наличии. </a:t>
            </a:r>
          </a:p>
          <a:p>
            <a:pPr lvl="0"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6" y="1209185"/>
            <a:ext cx="817983" cy="81798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88991" y="163803"/>
            <a:ext cx="8704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ДЛЯ ВЕЛОСИПЕДИСТОВ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ВОЗРАСТЕ СТАРШЕ 14 ЛЕТ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176" y="3501003"/>
            <a:ext cx="817983" cy="81798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41834" y="4822371"/>
            <a:ext cx="864090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Итак, если отсутствует специальный выделенный участок дороги для движения велосипедов – велосипедист в первую очередь должен двигаться по правому краю проезжей части.</a:t>
            </a:r>
          </a:p>
          <a:p>
            <a:pPr lvl="0">
              <a:defRPr/>
            </a:pP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16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>
              <a:defRPr/>
            </a:pPr>
            <a:endParaRPr lang="ru-RU" sz="16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>
              <a:defRPr/>
            </a:pPr>
            <a:endParaRPr lang="ru-RU" sz="16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3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88991" y="163803"/>
            <a:ext cx="869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ВЕЛОСИПЕДИСТАМ РАЗРЕШАЕТСЯ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1615" y="585179"/>
            <a:ext cx="868024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24.2. Допускается движение велосипедистов в возрасте старше 14 лет:</a:t>
            </a:r>
          </a:p>
          <a:p>
            <a:pPr lvl="0">
              <a:defRPr/>
            </a:pP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правому краю проезжей части - в следующих случаях:</a:t>
            </a:r>
            <a:endParaRPr lang="en-US" sz="1600" i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ru-RU" sz="1600" i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отсутствуют велосипедная и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велопешеходная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дорожки, полоса для велосипедистов либо отсутствует возможность двигаться по ним;</a:t>
            </a:r>
            <a:endParaRPr lang="en-US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габаритная ширина велосипеда, прицепа к нему либо перевозимого груза превышает 1 м;</a:t>
            </a:r>
            <a:endParaRPr lang="en-US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defRPr/>
            </a:pP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движение велосипедистов осуществляется в колоннах;</a:t>
            </a:r>
            <a:endParaRPr lang="en-US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defRPr/>
            </a:pP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обочине - в случае, если отсутствуют велосипедная и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велопешеходная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дорожки, полоса для велосипедистов либо отсутствует возможность двигаться по ним или по правому краю проезжей части;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габаритная ширина велосипеда, прицепа к нему либо перевозимого груза превышает 1 м;</a:t>
            </a:r>
            <a:endParaRPr lang="en-US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defRPr/>
            </a:pP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тротуару или пешеходной дорожке - в следующих случаях:</a:t>
            </a:r>
            <a:endParaRPr lang="en-US" sz="1600" i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defRPr/>
            </a:pPr>
            <a:endParaRPr lang="ru-RU" sz="1600" i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отсутствуют велосипедная и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велопешеходная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дорожки, полоса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велосипедистов либо отсутствует возможность двигаться по ним, а также по правому краю проезжей части или обочине;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велосипедист сопровождает велосипедиста в возрасте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14 лет либо перевозит ребенка в возрасте до 7 лет на дополнительном сиденье, в велоколяске или в прицепе, предназначенном для эксплуатации с велосипедом.</a:t>
            </a:r>
            <a:endParaRPr lang="ru-RU" sz="1600" i="1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4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10657</TotalTime>
  <Words>733</Words>
  <Application>Microsoft Office PowerPoint</Application>
  <PresentationFormat>Экран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Профилактическое мероприятие  «Весенние каникулы»</vt:lpstr>
      <vt:lpstr>ПОДРОСТОК –  ПРАВА, ОБЯЗАННОСТИ  И ОТВЕТСТВЕННОСТЬ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79787154002</cp:lastModifiedBy>
  <cp:revision>452</cp:revision>
  <dcterms:created xsi:type="dcterms:W3CDTF">2019-08-19T07:52:16Z</dcterms:created>
  <dcterms:modified xsi:type="dcterms:W3CDTF">2022-06-15T21:58:43Z</dcterms:modified>
</cp:coreProperties>
</file>