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355" r:id="rId2"/>
    <p:sldId id="335" r:id="rId3"/>
    <p:sldId id="340" r:id="rId4"/>
    <p:sldId id="342" r:id="rId5"/>
    <p:sldId id="325" r:id="rId6"/>
    <p:sldId id="327" r:id="rId7"/>
    <p:sldId id="334" r:id="rId8"/>
    <p:sldId id="345" r:id="rId9"/>
    <p:sldId id="337" r:id="rId10"/>
    <p:sldId id="343" r:id="rId11"/>
    <p:sldId id="344" r:id="rId12"/>
    <p:sldId id="346" r:id="rId13"/>
    <p:sldId id="350" r:id="rId14"/>
    <p:sldId id="351" r:id="rId15"/>
    <p:sldId id="348" r:id="rId16"/>
    <p:sldId id="35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BAA"/>
    <a:srgbClr val="3420AC"/>
    <a:srgbClr val="0AC213"/>
    <a:srgbClr val="00B050"/>
    <a:srgbClr val="D7181E"/>
    <a:srgbClr val="FFCCCC"/>
    <a:srgbClr val="FFFF99"/>
    <a:srgbClr val="B3CEE5"/>
    <a:srgbClr val="CCFF99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68" autoAdjust="0"/>
  </p:normalViewPr>
  <p:slideViewPr>
    <p:cSldViewPr snapToGrid="0" showGuides="1">
      <p:cViewPr>
        <p:scale>
          <a:sx n="70" d="100"/>
          <a:sy n="70" d="100"/>
        </p:scale>
        <p:origin x="-1770" y="-198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59306" y="4026090"/>
            <a:ext cx="8625386" cy="200622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5528" y="2879678"/>
            <a:ext cx="4708478" cy="777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-573206"/>
            <a:ext cx="8543499" cy="42035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Профилактическое мероприятие </a:t>
            </a:r>
            <a:b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«Весенние каникулы»</a:t>
            </a:r>
            <a:endParaRPr lang="ru-RU" sz="2400" b="1" dirty="0">
              <a:solidFill>
                <a:srgbClr val="0000FF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77422" y="4362229"/>
            <a:ext cx="9266830" cy="2523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16000" algn="ctr">
              <a:buNone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«ОСНОВЫ БЕЗОПАСНОГО ПОВЕДЕНИЯ НА ДОРОГЕ»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8" name="Picture 4" descr="C:\Users\Андрей\Pictures\ЧЕРНОВИКИ\Логотип ГИБДД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390" y="481235"/>
            <a:ext cx="2080473" cy="2632387"/>
          </a:xfrm>
          <a:prstGeom prst="rect">
            <a:avLst/>
          </a:prstGeom>
          <a:noFill/>
        </p:spPr>
      </p:pic>
      <p:pic>
        <p:nvPicPr>
          <p:cNvPr id="1030" name="Picture 6" descr="C:\Users\Андрей\Pictures\ЧЕРНОВИКИ\УМВД Севастопо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04" y="249504"/>
            <a:ext cx="1924334" cy="3062772"/>
          </a:xfrm>
          <a:prstGeom prst="rect">
            <a:avLst/>
          </a:prstGeom>
          <a:noFill/>
        </p:spPr>
      </p:pic>
      <p:pic>
        <p:nvPicPr>
          <p:cNvPr id="1026" name="Picture 2" descr="C:\Users\K1\Pictures\Favorites\Desktop\Пост для Инстаграма к 8 марта с рисунком цветов на красном фоне.jpg"/>
          <p:cNvPicPr>
            <a:picLocks noChangeAspect="1" noChangeArrowheads="1"/>
          </p:cNvPicPr>
          <p:nvPr/>
        </p:nvPicPr>
        <p:blipFill>
          <a:blip r:embed="rId4" cstate="print"/>
          <a:srcRect b="12353"/>
          <a:stretch>
            <a:fillRect/>
          </a:stretch>
        </p:blipFill>
        <p:spPr bwMode="auto">
          <a:xfrm>
            <a:off x="2935975" y="0"/>
            <a:ext cx="3191870" cy="274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563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СВЕТОВОЗВРАЩАЮЩИЕ ЭЛЕМЕНТЫ</a:t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2712"/>
            <a:ext cx="3747911" cy="2501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9"/>
          <a:stretch/>
        </p:blipFill>
        <p:spPr>
          <a:xfrm>
            <a:off x="-1" y="3149599"/>
            <a:ext cx="5373511" cy="3708401"/>
          </a:xfrm>
          <a:prstGeom prst="rect">
            <a:avLst/>
          </a:prstGeom>
        </p:spPr>
      </p:pic>
      <p:grpSp>
        <p:nvGrpSpPr>
          <p:cNvPr id="3" name="Группа 20"/>
          <p:cNvGrpSpPr/>
          <p:nvPr/>
        </p:nvGrpSpPr>
        <p:grpSpPr>
          <a:xfrm>
            <a:off x="3865965" y="666044"/>
            <a:ext cx="2783191" cy="2483556"/>
            <a:chOff x="99734" y="1490210"/>
            <a:chExt cx="3271401" cy="2443835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99734" y="1490210"/>
              <a:ext cx="3271401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37" y="2307447"/>
              <a:ext cx="2187568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054" y="2307447"/>
              <a:ext cx="828419" cy="123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146315" y="1628736"/>
              <a:ext cx="31710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Сигнальные жилеты </a:t>
              </a:r>
              <a:endParaRPr lang="en-US" altLang="ru-RU" sz="1800" b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и </a:t>
              </a:r>
              <a:r>
                <a:rPr lang="en-US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</a:t>
              </a:r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ременные системы</a:t>
              </a:r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6704283" y="654755"/>
            <a:ext cx="2439717" cy="2020661"/>
            <a:chOff x="3500876" y="1490210"/>
            <a:chExt cx="2116153" cy="244383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500876" y="1490210"/>
              <a:ext cx="2116153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1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624" r="15012"/>
            <a:stretch/>
          </p:blipFill>
          <p:spPr bwMode="auto">
            <a:xfrm>
              <a:off x="3557709" y="2260803"/>
              <a:ext cx="1337022" cy="130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3579202" y="1628911"/>
              <a:ext cx="196867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Браслеты</a:t>
              </a:r>
            </a:p>
            <a:p>
              <a:pPr algn="ctr" eaLnBrk="1" hangingPunct="1"/>
              <a:endParaRPr lang="ru-RU" altLang="ru-RU" sz="1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30" name="Picture 2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990" r="15862"/>
            <a:stretch/>
          </p:blipFill>
          <p:spPr bwMode="auto">
            <a:xfrm>
              <a:off x="4917783" y="2260803"/>
              <a:ext cx="630092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30"/>
          <p:cNvGrpSpPr/>
          <p:nvPr/>
        </p:nvGrpSpPr>
        <p:grpSpPr>
          <a:xfrm>
            <a:off x="6818489" y="2788355"/>
            <a:ext cx="2133600" cy="2607734"/>
            <a:chOff x="2315190" y="3783819"/>
            <a:chExt cx="2335909" cy="269762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315190" y="3783819"/>
              <a:ext cx="2335909" cy="2697620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2401650" y="3936924"/>
              <a:ext cx="2173114" cy="4076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Брелоки</a:t>
              </a:r>
            </a:p>
          </p:txBody>
        </p:sp>
        <p:pic>
          <p:nvPicPr>
            <p:cNvPr id="34" name="Picture 51" descr="IMG_98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690" y="4344610"/>
              <a:ext cx="1454456" cy="186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Прямоугольник 34"/>
            <p:cNvSpPr/>
            <p:nvPr/>
          </p:nvSpPr>
          <p:spPr>
            <a:xfrm>
              <a:off x="2617963" y="5807053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8709" y="5884196"/>
              <a:ext cx="217967" cy="457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36"/>
          <p:cNvGrpSpPr/>
          <p:nvPr/>
        </p:nvGrpSpPr>
        <p:grpSpPr>
          <a:xfrm>
            <a:off x="5445163" y="3115732"/>
            <a:ext cx="1294304" cy="2111023"/>
            <a:chOff x="5658495" y="1490210"/>
            <a:chExt cx="1360074" cy="244383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658495" y="1490210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774" r="14781"/>
            <a:stretch/>
          </p:blipFill>
          <p:spPr bwMode="auto">
            <a:xfrm>
              <a:off x="5743166" y="2117677"/>
              <a:ext cx="1179501" cy="1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27"/>
            <p:cNvSpPr txBox="1">
              <a:spLocks noChangeAspect="1" noChangeArrowheads="1"/>
            </p:cNvSpPr>
            <p:nvPr/>
          </p:nvSpPr>
          <p:spPr bwMode="auto">
            <a:xfrm>
              <a:off x="5679987" y="1631251"/>
              <a:ext cx="1338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b="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Значки</a:t>
              </a:r>
            </a:p>
          </p:txBody>
        </p:sp>
      </p:grpSp>
      <p:grpSp>
        <p:nvGrpSpPr>
          <p:cNvPr id="8" name="Группа 40"/>
          <p:cNvGrpSpPr/>
          <p:nvPr/>
        </p:nvGrpSpPr>
        <p:grpSpPr>
          <a:xfrm>
            <a:off x="5423830" y="5341686"/>
            <a:ext cx="1699459" cy="1516314"/>
            <a:chOff x="2575113" y="4072571"/>
            <a:chExt cx="1360074" cy="244383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75113" y="4072571"/>
              <a:ext cx="1360074" cy="2443835"/>
            </a:xfrm>
            <a:prstGeom prst="roundRect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2625491" y="4260985"/>
              <a:ext cx="1254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8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Наклейки </a:t>
              </a:r>
            </a:p>
          </p:txBody>
        </p:sp>
        <p:pic>
          <p:nvPicPr>
            <p:cNvPr id="44" name="Picture 48" descr="стикеры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5490" y="4784098"/>
              <a:ext cx="1254661" cy="141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6" descr="IMG_66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022" y="5456944"/>
            <a:ext cx="1952978" cy="14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90222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мы едем в автобусе, троллейбусе,  автомобиле – то мы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пассажиры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6089" y="1106311"/>
            <a:ext cx="3612443" cy="3860800"/>
          </a:xfrm>
        </p:spPr>
        <p:txBody>
          <a:bodyPr>
            <a:normAutofit fontScale="32500" lnSpcReduction="20000"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>
              <a:buNone/>
            </a:pPr>
            <a:r>
              <a:rPr lang="ru-RU" sz="98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Детей необходимо перевозить </a:t>
            </a:r>
          </a:p>
          <a:p>
            <a:pPr lvl="0" algn="ctr">
              <a:buNone/>
            </a:pPr>
            <a:r>
              <a:rPr lang="ru-RU" sz="98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с использованием детских удерживающих устройств (</a:t>
            </a:r>
            <a:r>
              <a:rPr lang="ru-RU" sz="9800" b="1" dirty="0" err="1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автокресел</a:t>
            </a:r>
            <a:r>
              <a:rPr lang="ru-RU" sz="98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, бустеров).</a:t>
            </a:r>
          </a:p>
          <a:p>
            <a:endParaRPr lang="ru-RU" sz="9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3" y="1196623"/>
            <a:ext cx="618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9" y="1015999"/>
            <a:ext cx="5034844" cy="3984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012268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  <a:t>НАПОМИНАЙТЕ РОДИТЕЛЯМ О ТОМ, </a:t>
            </a:r>
            <a:b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  <a:t>ЧТО В АВТОМОБИЛЕ ВОДИТЕЛЬ </a:t>
            </a:r>
            <a:b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  <a:t>И ВСЕ ВЗРОСЛЫЕ ПАССАЖИРЫ </a:t>
            </a:r>
            <a:b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D7181E"/>
                </a:solidFill>
                <a:latin typeface="Times New Roman" pitchFamily="18" charset="0"/>
                <a:cs typeface="Times New Roman" pitchFamily="18" charset="0"/>
              </a:rPr>
              <a:t>ДОЛЖНЫ ПРИСТЕГИВАТЬСЯ РЕМНЕМ БЕЗОПАСНОСТИ!</a:t>
            </a:r>
          </a:p>
          <a:p>
            <a:pPr lvl="0" algn="ctr">
              <a:defRPr/>
            </a:pPr>
            <a:endParaRPr lang="ru-RU" sz="2000" b="1" dirty="0" smtClean="0">
              <a:solidFill>
                <a:srgbClr val="D7181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endParaRPr lang="ru-RU" sz="2000" b="1" dirty="0">
              <a:solidFill>
                <a:srgbClr val="D718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22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ПРАВИЛА ПОСАДКИ/ВЫСАДКИ И ПОВЕДЕНИЯ В САЛОНЕ МАРШРУТНОГО ТРАНСПОРТА</a:t>
            </a:r>
            <a:br>
              <a:rPr lang="ru-RU" sz="22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333" y="2619021"/>
            <a:ext cx="8816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000" b="1" dirty="0">
              <a:solidFill>
                <a:srgbClr val="005B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69245"/>
            <a:ext cx="47187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входе в транспортное средство, не задерживайтесь около дверей и на площадке, пройдите в салон</a:t>
            </a:r>
          </a:p>
          <a:p>
            <a:pPr marL="342900" indent="-342900" algn="just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салоне во время движения надо держаться за поручни (если пассажир едет стоя)</a:t>
            </a:r>
          </a:p>
          <a:p>
            <a:pPr marL="342900" indent="-342900" algn="just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выходу надо готовиться заранее</a:t>
            </a:r>
          </a:p>
          <a:p>
            <a:pPr marL="342900" indent="-342900" algn="just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прислоняться к дверям и пытаться открывать их самостоятельно</a:t>
            </a:r>
          </a:p>
          <a:p>
            <a:pPr marL="342900" indent="-342900" algn="just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вход или выход осуществляется только при полной остановке транспортного средства</a:t>
            </a:r>
          </a:p>
          <a:p>
            <a:pPr marL="342900" lvl="0" indent="-342900" algn="just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входить или выходить надо спокойно по очереди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56" y="1027290"/>
            <a:ext cx="3894666" cy="4921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7244" cy="1253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3420AC"/>
                </a:solidFill>
                <a:latin typeface="Times New Roman" pitchFamily="18" charset="0"/>
                <a:cs typeface="Times New Roman" pitchFamily="18" charset="0"/>
              </a:rPr>
              <a:t>Юный велосипедист</a:t>
            </a:r>
            <a:endParaRPr lang="ru-RU" dirty="0">
              <a:solidFill>
                <a:srgbClr val="3420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0" y="1930401"/>
            <a:ext cx="3386667" cy="4188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6757" y="993422"/>
            <a:ext cx="8703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велосипеде, то он 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него есть свои правила дорожного движения, которые он должен выполнять.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3733" y="1783644"/>
            <a:ext cx="5181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ЗАЩИТА ВЕЛОСИПЕДИСТА</a:t>
            </a:r>
            <a:endParaRPr lang="ru-RU" sz="2000" b="1" dirty="0">
              <a:solidFill>
                <a:srgbClr val="005B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2444" y="2178757"/>
            <a:ext cx="5531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 тем, как сесть за руль велосипеда, обязательно надень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«ЗАЩИТУ ВЕЛОСИПЕДИСТА»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велошлем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наколенники, налокотники и перчатки.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86666" y="3409243"/>
            <a:ext cx="5757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ОБРАТИ ВНИМАНИЕ НА СВОЮ ОДЕЖДУ</a:t>
            </a:r>
            <a:endParaRPr lang="ru-RU" b="1" dirty="0">
              <a:solidFill>
                <a:srgbClr val="005B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4400" y="3826933"/>
            <a:ext cx="5542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Велосипедиста должны хорошо видеть все участники дорожного движения, поэтому лучше носить яркую и светлую одежду со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свтовозвращающими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элементами. </a:t>
            </a:r>
          </a:p>
          <a:p>
            <a:pPr lvl="0" algn="just">
              <a:defRPr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 не должна ограничивать движения.</a:t>
            </a:r>
          </a:p>
          <a:p>
            <a:pPr lvl="0" algn="just">
              <a:defRPr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Покрой одежды должен исключать попадание её элементов в движущиеся части велосипеда!</a:t>
            </a: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6756" y="1"/>
            <a:ext cx="885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ЮНОМУ ВЕЛОСИПЕДИСТУ НАДО ЗНАТЬ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757" y="925689"/>
            <a:ext cx="88617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Велосипедистам в возрасте до 14 лет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запрещено выезжать на проезжую часть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дороги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 Им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можно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двигаться по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пешеходным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велосипедным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велопешеходным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дорожкам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тротуарам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, а также 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пределах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пешеходных зон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Велосипедисты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в возрасте до 14 лет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не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имеют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права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выезжать на проезжую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часть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дороги,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том числе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на полосу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для велосипедистов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82" y="1961112"/>
            <a:ext cx="670560" cy="670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89" y="1972400"/>
            <a:ext cx="670560" cy="670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50" y="2755801"/>
            <a:ext cx="670560" cy="67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93" y="2710644"/>
            <a:ext cx="670560" cy="670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40" y="2718108"/>
            <a:ext cx="670560" cy="6705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78" y="5874999"/>
            <a:ext cx="851043" cy="7967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52" y="3821657"/>
            <a:ext cx="538470" cy="807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80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826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СОВРЕМЕННЫЕ СРЕДСТВА ПЕРЕДВИЖЕНИЯ </a:t>
            </a:r>
            <a:b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(РОЛИКИ, САМОКАТЫ, СКЕЙТБОРД, ГИРОСКУТЕР, ЭЛЕКТРОСАМОКАТ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332" y="801513"/>
            <a:ext cx="8974667" cy="553154"/>
          </a:xfrm>
        </p:spPr>
        <p:txBody>
          <a:bodyPr>
            <a:normAutofit fontScale="25000" lnSpcReduction="20000"/>
          </a:bodyPr>
          <a:lstStyle/>
          <a:p>
            <a:pPr lvl="0" algn="just">
              <a:buNone/>
            </a:pPr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ru-RU" sz="80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пользователи таких средств передвижения являются </a:t>
            </a:r>
            <a:r>
              <a:rPr lang="ru-RU" sz="8000" b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sz="80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8000" b="1" i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78" y="4492978"/>
            <a:ext cx="4651021" cy="2365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-1" y="1580444"/>
            <a:ext cx="42784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3420AC"/>
                </a:solidFill>
                <a:latin typeface="Times New Roman" pitchFamily="18" charset="0"/>
                <a:cs typeface="Times New Roman" pitchFamily="18" charset="0"/>
              </a:rPr>
              <a:t>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sz="1600" b="1" dirty="0" err="1" smtClean="0">
                <a:solidFill>
                  <a:srgbClr val="3420AC"/>
                </a:solidFill>
                <a:latin typeface="Times New Roman" pitchFamily="18" charset="0"/>
                <a:cs typeface="Times New Roman" pitchFamily="18" charset="0"/>
              </a:rPr>
              <a:t>электросамокаты</a:t>
            </a:r>
            <a:r>
              <a:rPr lang="ru-RU" sz="1600" b="1" dirty="0" smtClean="0">
                <a:solidFill>
                  <a:srgbClr val="3420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3420AC"/>
                </a:solidFill>
                <a:latin typeface="Times New Roman" pitchFamily="18" charset="0"/>
                <a:cs typeface="Times New Roman" pitchFamily="18" charset="0"/>
              </a:rPr>
              <a:t>гироскутеры</a:t>
            </a:r>
            <a:r>
              <a:rPr lang="ru-RU" sz="1600" b="1" dirty="0" smtClean="0">
                <a:solidFill>
                  <a:srgbClr val="3420AC"/>
                </a:solidFill>
                <a:latin typeface="Times New Roman" pitchFamily="18" charset="0"/>
                <a:cs typeface="Times New Roman" pitchFamily="18" charset="0"/>
              </a:rPr>
              <a:t> и иные аналогичные средства передвижения. </a:t>
            </a:r>
            <a:endParaRPr lang="ru-RU" sz="1600" b="1" dirty="0">
              <a:solidFill>
                <a:srgbClr val="3420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0711" y="1704622"/>
            <a:ext cx="4425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Следовательно, они обязаны знать и соблюдать распространяющиеся на пешеходов требования Правил дорожного движения.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9778" y="2901244"/>
            <a:ext cx="46961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на таких средствах передвижения на проезжую часть дороги категорически нельзя</a:t>
            </a:r>
            <a:r>
              <a:rPr lang="ru-RU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тротуарам.</a:t>
            </a:r>
            <a:endParaRPr lang="ru-RU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58046" y="4278489"/>
            <a:ext cx="3939822" cy="2579511"/>
            <a:chOff x="458957" y="2845909"/>
            <a:chExt cx="5735684" cy="28548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17" name="Группа 2"/>
            <p:cNvGrpSpPr/>
            <p:nvPr/>
          </p:nvGrpSpPr>
          <p:grpSpPr>
            <a:xfrm>
              <a:off x="3355740" y="2845909"/>
              <a:ext cx="2838901" cy="2576437"/>
              <a:chOff x="3774565" y="3312136"/>
              <a:chExt cx="2838901" cy="2576437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="" xmlns:a14="http://schemas.microsoft.com/office/drawing/2010/main">
                      <a14:imgLayer r:embed="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3774565" y="3821259"/>
                <a:ext cx="1591073" cy="82146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91069" y="3971499"/>
            <a:ext cx="8761862" cy="17469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265528" y="2866030"/>
            <a:ext cx="4708478" cy="7779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3" y="-559557"/>
            <a:ext cx="8543499" cy="42035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рофилактическое мероприятие </a:t>
            </a:r>
            <a:b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«Весенние каникулы»</a:t>
            </a:r>
            <a:endParaRPr lang="ru-RU" sz="2400" b="1" dirty="0">
              <a:solidFill>
                <a:srgbClr val="0000FF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3208" y="4130213"/>
            <a:ext cx="10167582" cy="25230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-216000"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БЛАГОДАРИМ ЗА ВНИМАНИЕ!</a:t>
            </a:r>
          </a:p>
          <a:p>
            <a:pPr indent="-216000" algn="ct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БЕЗОПАСНЫХ ВАМ ДОРОГ!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8" name="Picture 4" descr="C:\Users\Андрей\Pictures\ЧЕРНОВИКИ\Логотип ГИБДД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1390" y="481235"/>
            <a:ext cx="2080473" cy="2632387"/>
          </a:xfrm>
          <a:prstGeom prst="rect">
            <a:avLst/>
          </a:prstGeom>
          <a:noFill/>
        </p:spPr>
      </p:pic>
      <p:pic>
        <p:nvPicPr>
          <p:cNvPr id="1030" name="Picture 6" descr="C:\Users\Андрей\Pictures\ЧЕРНОВИКИ\УМВД Севастопо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604" y="249504"/>
            <a:ext cx="1924334" cy="3062772"/>
          </a:xfrm>
          <a:prstGeom prst="rect">
            <a:avLst/>
          </a:prstGeom>
          <a:noFill/>
        </p:spPr>
      </p:pic>
      <p:pic>
        <p:nvPicPr>
          <p:cNvPr id="1026" name="Picture 2" descr="C:\Users\K1\Pictures\Favorites\Desktop\Пост для Инстаграма к 8 марта с рисунком цветов на красном фоне.jpg"/>
          <p:cNvPicPr>
            <a:picLocks noChangeAspect="1" noChangeArrowheads="1"/>
          </p:cNvPicPr>
          <p:nvPr/>
        </p:nvPicPr>
        <p:blipFill>
          <a:blip r:embed="rId4" cstate="print"/>
          <a:srcRect b="12353"/>
          <a:stretch>
            <a:fillRect/>
          </a:stretch>
        </p:blipFill>
        <p:spPr bwMode="auto">
          <a:xfrm>
            <a:off x="2935975" y="0"/>
            <a:ext cx="3191870" cy="2748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6756"/>
            <a:ext cx="9144000" cy="82408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Участниками дорожного движения </a:t>
            </a:r>
            <a:r>
              <a:rPr lang="ru-RU" sz="3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называют всех людей – и пешеходов, и водителей и пассажиров.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067" y="4462818"/>
            <a:ext cx="8760177" cy="223149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3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передвигаемся пешком – мы являемся пешеходами. </a:t>
            </a:r>
          </a:p>
          <a:p>
            <a:pPr lvl="0" algn="just"/>
            <a:r>
              <a:rPr lang="ru-RU" sz="35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sz="3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тротуарам, пешеходным и </a:t>
            </a:r>
            <a:r>
              <a:rPr lang="ru-RU" sz="35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sz="35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408927"/>
            <a:ext cx="8715022" cy="3601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485422" y="2009422"/>
            <a:ext cx="1840089" cy="168204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4133" y="1794933"/>
            <a:ext cx="3093156" cy="198684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20090" y="1456267"/>
            <a:ext cx="1715910" cy="1761065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3860800"/>
            <a:ext cx="8974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12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КАК ПЕРЕЙТИ ДОРОГУ НА ПЕРЕКРЕСТКЕ</a:t>
            </a:r>
            <a:r>
              <a:rPr lang="ru-RU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b="1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ru-RU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" y="629943"/>
            <a:ext cx="7823200" cy="4325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5742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городах многие перекрестки оборудованы светофорами. 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РЕГУЛИРУЕМЫЕ ПЕРЕКРЕСТКИ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Сигналы светофора показывают, когда можно двигаться автомобилям и когда можно переходить проезжую часть пешеходам. </a:t>
            </a:r>
          </a:p>
          <a:p>
            <a:pPr lvl="0" algn="just"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перекрестке перейти дорогу сложно, потому что автомобили могут поворачивать </a:t>
            </a:r>
            <a:b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выехать из-за спины, поэтому прежде, чем выйти на пешеходный переход всегда надо убедиться что автомобили остановились и вас пропускают.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3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КАК ПЕРЕЙТИ ДОРОГУ НА ПЕРЕКРЕСТКЕ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254"/>
          <a:stretch/>
        </p:blipFill>
        <p:spPr>
          <a:xfrm>
            <a:off x="496711" y="699910"/>
            <a:ext cx="8071556" cy="4086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91289"/>
            <a:ext cx="914400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НЕРЕГУЛИРУЕМЫХ ПЕРЕКРЕСТКАХ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 светофоров. </a:t>
            </a:r>
          </a:p>
          <a:p>
            <a:pPr lvl="0"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Переходить проезжую часть можно только когда, когда вы уверены, что приближающихся автомобилей нет, либо автомобили остановились и пропускают пешеходов. Но лучше, когда рядом есть взрослые, которых всегда можно попросить о помощи при переходе проезжей части дороги.</a:t>
            </a:r>
          </a:p>
          <a:p>
            <a:pPr lvl="0" algn="just">
              <a:defRPr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64444"/>
            <a:ext cx="4730043" cy="40752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" y="4684889"/>
            <a:ext cx="48993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1.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Нельзя обходить стоящий автобус ни спереди,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сзади! Стоящий автобус закрывает собою участок дороги,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которому в тот момент, когда вы решили перейти проезжую часть, может проезжать автомобиль. Кроме того, люди около остановки обычно спешат и забывают о безопасности.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остановки надо двигаться в сторону ближайшего пешеходного перехода.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0085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ДОРОЖНЫЕ  </a:t>
            </a:r>
            <a:r>
              <a:rPr lang="ru-RU" sz="2200" b="1" dirty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ЛОВУШКИ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649" y="1855579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356" y="564444"/>
            <a:ext cx="4323644" cy="4097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627" y="120646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876801" y="4696178"/>
            <a:ext cx="426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2.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Умейте предвидеть скрытую опасность! Из-за стоящего транспорта, дома, забора, кустов и др. может неожиданно выехать автомобиль. Для перехода проезжей части дороги нужно выбрать такое место, где дорога просматривается в обе стороны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0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8000"/>
            <a:ext cx="4492977" cy="42897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0555" y="4989689"/>
            <a:ext cx="4273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3.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Где имеются 2 полосы движения в одну сторону автомобиль приближающийся со стороны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края проезжей части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может скрывать за собой другой автомобиль.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4175" y="105116"/>
            <a:ext cx="9009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ДОРОЖНЫЕ ЛОВУШКИ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382" y="1695365"/>
            <a:ext cx="332617" cy="1185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156" y="530580"/>
            <a:ext cx="4526843" cy="4210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382" y="2203079"/>
            <a:ext cx="293107" cy="1044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39732" y="4831644"/>
            <a:ext cx="4504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Ловушка № 4.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Перед переходом проезжей части надо оценить свои возможности и попытаться совершить переход за один прием. Если вам пришлось все-таки остановится на </a:t>
            </a: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сплошной линии разметки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то необходимо стоять, помня об автомобилях двигающихся у вас  за спиной. </a:t>
            </a:r>
          </a:p>
          <a:p>
            <a:pPr lvl="0" algn="just">
              <a:defRPr/>
            </a:pP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3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08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ДОРОЖНЫЕ ЛОВУШКИ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74133"/>
            <a:ext cx="4391378" cy="4368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797778"/>
            <a:ext cx="44139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Ловушка № 5.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 светофора можно встретить опасность. Водители автомобилей иногда нарушают правила дорожного движения: мчатся на высокой скорости, игнорируя сигналы светофора. Недостаточно просто ориентироваться на зеленый сигнал пешеходного светофора, а убедиться в своей безопасности перед началом движения.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81689" y="462844"/>
            <a:ext cx="4662312" cy="4391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276" y="1580445"/>
            <a:ext cx="181420" cy="646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321" y="1569155"/>
            <a:ext cx="287522" cy="1024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594578" y="4865511"/>
            <a:ext cx="4549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Ловушка № 6.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Арки и выезды из дворов – </a:t>
            </a:r>
            <a:r>
              <a:rPr lang="ru-RU" sz="1600" b="1" dirty="0" smtClean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места скрытой опасности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дворе необходимо быть бдительным, всегда смотреть во все стороны и прислушиваться к звукам приближающихся автомобилей.</a:t>
            </a:r>
          </a:p>
          <a:p>
            <a:pPr lvl="0"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399361" y="1896534"/>
            <a:ext cx="4530150" cy="28214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25333" y="485423"/>
            <a:ext cx="5226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за городом нет пешеходного перехода, дождусь, когда уедет автобус, и только тогда, убедившись, что приближающихся автомобилей нет, перейду проезжую часть.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5BAA"/>
                </a:solidFill>
                <a:latin typeface="Times New Roman" pitchFamily="18" charset="0"/>
                <a:cs typeface="Times New Roman" pitchFamily="18" charset="0"/>
              </a:rPr>
              <a:t>КАК ПЕРЕЙТИ ДОРОГУ ВЫЙДЯ ИЗ АВТОБУСА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101" y="2805553"/>
            <a:ext cx="4152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Выйдя из автобуса, дождусь, когда автобус уедет, дойду до ближайшего пешеходного перехода, автомобили остановятся, убедившись в своей безопасности перейду по пешеходному переходу проезжую часть.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49422" y="5159022"/>
            <a:ext cx="43123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Если рядом с местом остановки автобуса есть подземный пешеходный переход или надземный, то воспользуюсь ими.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57287" y="4526844"/>
            <a:ext cx="4121202" cy="22145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67"/>
            <a:ext cx="3510843" cy="2365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3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667"/>
            <a:ext cx="9143999" cy="1061155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времени займет дорога от дома до школы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в школу будет чуть длиннее, но зато безопаснее.</a:t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6222"/>
            <a:ext cx="4380089" cy="5051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b="1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" r="1305"/>
          <a:stretch/>
        </p:blipFill>
        <p:spPr>
          <a:xfrm>
            <a:off x="4639734" y="1828801"/>
            <a:ext cx="4504266" cy="502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8711" y="5181599"/>
            <a:ext cx="111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9859</TotalTime>
  <Words>766</Words>
  <Application>Microsoft Office PowerPoint</Application>
  <PresentationFormat>Экран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     Профилактическое мероприятие  «Весенние каникулы»</vt:lpstr>
      <vt:lpstr>   Участниками дорожного движения называют всех людей – и пешеходов, и водителей и пассажиров.</vt:lpstr>
      <vt:lpstr> КАК ПЕРЕЙТИ ДОРОГУ НА ПЕРЕКРЕСТКЕ </vt:lpstr>
      <vt:lpstr>  КАК ПЕРЕЙТИ ДОРОГУ НА ПЕРЕКРЕСТКЕ </vt:lpstr>
      <vt:lpstr>Слайд 5</vt:lpstr>
      <vt:lpstr>Слайд 6</vt:lpstr>
      <vt:lpstr>ДОРОЖНЫЕ ЛОВУШКИ</vt:lpstr>
      <vt:lpstr>Слайд 8</vt:lpstr>
      <vt:lpstr> Чтобы успеть вовремя в школу, важно знать, сколько времени займет дорога от дома до школы.  Пусть дорога в школу будет чуть длиннее, но зато безопаснее. </vt:lpstr>
      <vt:lpstr> СВЕТОВОЗВРАЩАЮЩИЕ ЭЛЕМЕНТЫ </vt:lpstr>
      <vt:lpstr>  Когда мы едем в автобусе, троллейбусе,  автомобиле – то мы пассажиры.  </vt:lpstr>
      <vt:lpstr> ПРАВИЛА ПОСАДКИ/ВЫСАДКИ И ПОВЕДЕНИЯ В САЛОНЕ МАРШРУТНОГО ТРАНСПОРТА </vt:lpstr>
      <vt:lpstr>Юный велосипедист</vt:lpstr>
      <vt:lpstr>Слайд 14</vt:lpstr>
      <vt:lpstr>СОВРЕМЕННЫЕ СРЕДСТВА ПЕРЕДВИЖЕНИЯ  (РОЛИКИ, САМОКАТЫ, СКЕЙТБОРД, ГИРОСКУТЕР, ЭЛЕКТРОСАМОКАТ)</vt:lpstr>
      <vt:lpstr>        Профилактическое мероприятие  «Весенние каникулы»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K1</cp:lastModifiedBy>
  <cp:revision>373</cp:revision>
  <dcterms:created xsi:type="dcterms:W3CDTF">2019-08-19T07:52:16Z</dcterms:created>
  <dcterms:modified xsi:type="dcterms:W3CDTF">2021-03-10T13:47:44Z</dcterms:modified>
</cp:coreProperties>
</file>